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91" r:id="rId2"/>
    <p:sldId id="256" r:id="rId3"/>
    <p:sldId id="287" r:id="rId4"/>
    <p:sldId id="257" r:id="rId5"/>
    <p:sldId id="258" r:id="rId6"/>
    <p:sldId id="269" r:id="rId7"/>
    <p:sldId id="292" r:id="rId8"/>
    <p:sldId id="270" r:id="rId9"/>
    <p:sldId id="289" r:id="rId10"/>
    <p:sldId id="290" r:id="rId11"/>
    <p:sldId id="288" r:id="rId12"/>
    <p:sldId id="272" r:id="rId13"/>
    <p:sldId id="263" r:id="rId14"/>
    <p:sldId id="271" r:id="rId15"/>
    <p:sldId id="264" r:id="rId16"/>
    <p:sldId id="259" r:id="rId17"/>
    <p:sldId id="260" r:id="rId18"/>
    <p:sldId id="261" r:id="rId19"/>
    <p:sldId id="266" r:id="rId20"/>
    <p:sldId id="262" r:id="rId21"/>
    <p:sldId id="286"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798D1B-CBC5-4A41-BFE8-704293E1F04C}" type="datetimeFigureOut">
              <a:rPr lang="en-AU" smtClean="0"/>
              <a:pPr/>
              <a:t>28/04/2013</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910C7F5-4469-4476-9FD1-7255AEF04E7A}"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667105-DFFF-4A2C-A8DA-CD2AE762AC8B}" type="datetimeFigureOut">
              <a:rPr lang="en-US" smtClean="0"/>
              <a:t>4/28/2013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650835-5D1F-4D6C-A11C-114964CBDB7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70578F-7620-42B4-AF2E-5A51965F5D43}" type="datetimeFigureOut">
              <a:rPr lang="en-US" smtClean="0"/>
              <a:pPr/>
              <a:t>4/28/2013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70578F-7620-42B4-AF2E-5A51965F5D43}" type="datetimeFigureOut">
              <a:rPr lang="en-US" smtClean="0"/>
              <a:pPr/>
              <a:t>4/28/2013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70578F-7620-42B4-AF2E-5A51965F5D43}" type="datetimeFigureOut">
              <a:rPr lang="en-US" smtClean="0"/>
              <a:pPr/>
              <a:t>4/28/2013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70578F-7620-42B4-AF2E-5A51965F5D43}" type="datetimeFigureOut">
              <a:rPr lang="en-US" smtClean="0"/>
              <a:pPr/>
              <a:t>4/28/2013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70578F-7620-42B4-AF2E-5A51965F5D43}" type="datetimeFigureOut">
              <a:rPr lang="en-US" smtClean="0"/>
              <a:pPr/>
              <a:t>4/28/2013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70578F-7620-42B4-AF2E-5A51965F5D43}" type="datetimeFigureOut">
              <a:rPr lang="en-US" smtClean="0"/>
              <a:pPr/>
              <a:t>4/28/2013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910C5-9428-4938-9786-DADEAD5ADEF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70578F-7620-42B4-AF2E-5A51965F5D43}" type="datetimeFigureOut">
              <a:rPr lang="en-US" smtClean="0"/>
              <a:pPr/>
              <a:t>4/28/2013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D910C5-9428-4938-9786-DADEAD5ADE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au/url?sa=i&amp;rct=j&amp;q=funny+cartoons+for++home+shopping&amp;source=images&amp;cd=&amp;cad=rja&amp;docid=wcOiFZ536BoUuM&amp;tbnid=owqRPF_4XksyhM:&amp;ved=0CAUQjRw&amp;url=http%3A%2F%2Fwww.punyajokes.com%2Fpc_contents.htm&amp;ei=oJt8UfKXFMTBkgWn6YCIBQ&amp;bvm=bv.45645796,d.aGc&amp;psig=AFQjCNG-Se5JOaGFscVz6_mJAJl_r__TOw&amp;ust=136720719029979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au/url?sa=i&amp;source=images&amp;cd=&amp;cad=rja&amp;docid=KpgCW-5h3WMawM&amp;tbnid=bOkGRBbBUvsvlM:&amp;ved=0CAgQjRwwAA&amp;url=http://zaidlearn.blogspot.com/2012/10/a-juicy-collection-of-blooms-digital.html&amp;ei=i1xdUbeiH8qOrgeIxoD4Bw&amp;psig=AFQjCNFUTg778f8YBYXoboQJvxJH-8FtnQ&amp;ust=1365159435563304"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dutechwiki.unige.ch/en/Differentiated_learning_and_web_2.0_technologies" TargetMode="External"/><Relationship Id="rId2" Type="http://schemas.openxmlformats.org/officeDocument/2006/relationships/hyperlink" Target="http://eport.education.illinois.edu/view/view.php?id=161"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edorigami.wikispaces.com/Gardners+Multiple+Intelligences+an"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 D</a:t>
            </a:r>
            <a:r>
              <a:rPr lang="en-US" dirty="0" smtClean="0"/>
              <a:t>evelopment </a:t>
            </a:r>
            <a:r>
              <a:rPr lang="en-US" dirty="0" smtClean="0"/>
              <a:t>day</a:t>
            </a:r>
            <a:endParaRPr lang="en-US" dirty="0"/>
          </a:p>
        </p:txBody>
      </p:sp>
      <p:pic>
        <p:nvPicPr>
          <p:cNvPr id="1026" name="Picture 1"/>
          <p:cNvPicPr>
            <a:picLocks noChangeAspect="1" noChangeArrowheads="1"/>
          </p:cNvPicPr>
          <p:nvPr/>
        </p:nvPicPr>
        <p:blipFill>
          <a:blip r:embed="rId2" cstate="print"/>
          <a:srcRect/>
          <a:stretch>
            <a:fillRect/>
          </a:stretch>
        </p:blipFill>
        <p:spPr bwMode="auto">
          <a:xfrm>
            <a:off x="0" y="2728912"/>
            <a:ext cx="3886200" cy="4129088"/>
          </a:xfrm>
          <a:prstGeom prst="rect">
            <a:avLst/>
          </a:prstGeom>
          <a:noFill/>
          <a:ln w="9525">
            <a:noFill/>
            <a:miter lim="800000"/>
            <a:headEnd/>
            <a:tailEnd/>
          </a:ln>
        </p:spPr>
      </p:pic>
      <p:pic>
        <p:nvPicPr>
          <p:cNvPr id="1028" name="Picture 4" descr="http://t1.gstatic.com/images?q=tbn:ANd9GcQwNyfCAag3t7sDVBrsvXysFxOD70O7JKghvqmGCxoX69zG5HQ0Aw">
            <a:hlinkClick r:id="rId3"/>
          </p:cNvPr>
          <p:cNvPicPr>
            <a:picLocks noChangeAspect="1" noChangeArrowheads="1"/>
          </p:cNvPicPr>
          <p:nvPr/>
        </p:nvPicPr>
        <p:blipFill>
          <a:blip r:embed="rId4" cstate="print"/>
          <a:srcRect/>
          <a:stretch>
            <a:fillRect/>
          </a:stretch>
        </p:blipFill>
        <p:spPr bwMode="auto">
          <a:xfrm>
            <a:off x="4495801" y="2787815"/>
            <a:ext cx="4648200" cy="4070186"/>
          </a:xfrm>
          <a:prstGeom prst="rect">
            <a:avLst/>
          </a:prstGeom>
          <a:noFill/>
        </p:spPr>
      </p:pic>
      <p:sp>
        <p:nvSpPr>
          <p:cNvPr id="6" name="Rectangle 5"/>
          <p:cNvSpPr/>
          <p:nvPr/>
        </p:nvSpPr>
        <p:spPr>
          <a:xfrm>
            <a:off x="152400" y="1447800"/>
            <a:ext cx="8839200" cy="646331"/>
          </a:xfrm>
          <a:prstGeom prst="rect">
            <a:avLst/>
          </a:prstGeom>
        </p:spPr>
        <p:txBody>
          <a:bodyPr wrap="square">
            <a:spAutoFit/>
          </a:bodyPr>
          <a:lstStyle/>
          <a:p>
            <a:r>
              <a:rPr lang="en-US" sz="3600" b="1" dirty="0" smtClean="0">
                <a:solidFill>
                  <a:schemeClr val="tx1">
                    <a:lumMod val="75000"/>
                    <a:lumOff val="25000"/>
                  </a:schemeClr>
                </a:solidFill>
              </a:rPr>
              <a:t>What is today about? Differentiation and ICT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7200"/>
            <a:ext cx="9144000" cy="6186309"/>
          </a:xfrm>
          <a:prstGeom prst="rect">
            <a:avLst/>
          </a:prstGeom>
        </p:spPr>
        <p:txBody>
          <a:bodyPr wrap="square">
            <a:spAutoFit/>
          </a:bodyPr>
          <a:lstStyle/>
          <a:p>
            <a:r>
              <a:rPr lang="en-AU" dirty="0" smtClean="0"/>
              <a:t>A holistic review of education and an integrated curriculum which will challenge the creativity, initiative and ability of each student: </a:t>
            </a:r>
            <a:br>
              <a:rPr lang="en-AU" dirty="0" smtClean="0"/>
            </a:br>
            <a:r>
              <a:rPr lang="en-AU" dirty="0" smtClean="0"/>
              <a:t/>
            </a:r>
            <a:br>
              <a:rPr lang="en-AU" dirty="0" smtClean="0"/>
            </a:br>
            <a:r>
              <a:rPr lang="en-AU" dirty="0" smtClean="0"/>
              <a:t>· engaging students in authentic, rich assessment tasks </a:t>
            </a:r>
            <a:br>
              <a:rPr lang="en-AU" dirty="0" smtClean="0"/>
            </a:br>
            <a:r>
              <a:rPr lang="en-AU" dirty="0" smtClean="0"/>
              <a:t>· providing opportunities for interdisciplinary and integrated approaches, establishing real and relevant links </a:t>
            </a:r>
            <a:br>
              <a:rPr lang="en-AU" dirty="0" smtClean="0"/>
            </a:br>
            <a:r>
              <a:rPr lang="en-AU" dirty="0" smtClean="0"/>
              <a:t>· </a:t>
            </a:r>
            <a:r>
              <a:rPr lang="en-AU" dirty="0" smtClean="0">
                <a:solidFill>
                  <a:srgbClr val="FF0000"/>
                </a:solidFill>
              </a:rPr>
              <a:t>exploring the global, local and personal dimensions of curriculum topics</a:t>
            </a:r>
            <a:r>
              <a:rPr lang="en-AU" dirty="0" smtClean="0"/>
              <a:t/>
            </a:r>
            <a:br>
              <a:rPr lang="en-AU" dirty="0" smtClean="0"/>
            </a:br>
            <a:r>
              <a:rPr lang="en-AU" dirty="0" smtClean="0"/>
              <a:t/>
            </a:r>
            <a:br>
              <a:rPr lang="en-AU" dirty="0" smtClean="0"/>
            </a:br>
            <a:r>
              <a:rPr lang="en-AU" dirty="0" smtClean="0"/>
              <a:t>Respect for individual differences so that ‘the strong have something to strive for and the weak nothing to run from’ (RB 64:9)</a:t>
            </a:r>
            <a:br>
              <a:rPr lang="en-AU" dirty="0" smtClean="0"/>
            </a:br>
            <a:r>
              <a:rPr lang="en-AU" dirty="0" smtClean="0"/>
              <a:t/>
            </a:r>
            <a:br>
              <a:rPr lang="en-AU" dirty="0" smtClean="0"/>
            </a:br>
            <a:r>
              <a:rPr lang="en-AU" dirty="0" smtClean="0">
                <a:solidFill>
                  <a:srgbClr val="FF0000"/>
                </a:solidFill>
              </a:rPr>
              <a:t>· providing targeted programs for students with special needs and for gifted students </a:t>
            </a:r>
            <a:br>
              <a:rPr lang="en-AU" dirty="0" smtClean="0">
                <a:solidFill>
                  <a:srgbClr val="FF0000"/>
                </a:solidFill>
              </a:rPr>
            </a:br>
            <a:r>
              <a:rPr lang="en-AU" dirty="0" smtClean="0">
                <a:solidFill>
                  <a:srgbClr val="FF0000"/>
                </a:solidFill>
              </a:rPr>
              <a:t>· providing a differentiated curriculum, meeting the needs of all types of learners </a:t>
            </a:r>
            <a:r>
              <a:rPr lang="en-AU" dirty="0" smtClean="0"/>
              <a:t/>
            </a:r>
            <a:br>
              <a:rPr lang="en-AU" dirty="0" smtClean="0"/>
            </a:br>
            <a:r>
              <a:rPr lang="en-AU" dirty="0" smtClean="0"/>
              <a:t>· providing students with the opportunities to explore new types of learning </a:t>
            </a:r>
            <a:br>
              <a:rPr lang="en-AU" dirty="0" smtClean="0"/>
            </a:br>
            <a:r>
              <a:rPr lang="en-AU" dirty="0" smtClean="0"/>
              <a:t>· providing opportunities for students to listen, reflect and evaluate in order to develop a deeper understanding of what they are learning and why they are learning </a:t>
            </a:r>
            <a:br>
              <a:rPr lang="en-AU" dirty="0" smtClean="0"/>
            </a:br>
            <a:r>
              <a:rPr lang="en-AU" dirty="0" smtClean="0"/>
              <a:t/>
            </a:r>
            <a:br>
              <a:rPr lang="en-AU" dirty="0" smtClean="0"/>
            </a:br>
            <a:r>
              <a:rPr lang="en-AU" dirty="0" smtClean="0"/>
              <a:t>The integration of life and faith and wise stewardship:</a:t>
            </a:r>
            <a:br>
              <a:rPr lang="en-AU" dirty="0" smtClean="0"/>
            </a:br>
            <a:r>
              <a:rPr lang="en-AU" dirty="0" smtClean="0"/>
              <a:t/>
            </a:r>
            <a:br>
              <a:rPr lang="en-AU" dirty="0" smtClean="0"/>
            </a:br>
            <a:r>
              <a:rPr lang="en-AU" dirty="0" smtClean="0"/>
              <a:t>· providing opportunities for students to look for God’s spirit in people, places and events and having the confidence to name God in what we see and do </a:t>
            </a:r>
            <a:br>
              <a:rPr lang="en-AU" dirty="0" smtClean="0"/>
            </a:br>
            <a:r>
              <a:rPr lang="en-AU" dirty="0" smtClean="0"/>
              <a:t>· </a:t>
            </a:r>
            <a:r>
              <a:rPr lang="en-AU" dirty="0" smtClean="0">
                <a:solidFill>
                  <a:srgbClr val="FF0000"/>
                </a:solidFill>
              </a:rPr>
              <a:t>explicitly integrating Benedictine values in the development of teaching and learning programs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5693866"/>
          </a:xfrm>
          <a:prstGeom prst="rect">
            <a:avLst/>
          </a:prstGeom>
        </p:spPr>
        <p:txBody>
          <a:bodyPr wrap="square">
            <a:spAutoFit/>
          </a:bodyPr>
          <a:lstStyle/>
          <a:p>
            <a:r>
              <a:rPr lang="en-AU" sz="2800" dirty="0" smtClean="0"/>
              <a:t>Differentiation is</a:t>
            </a:r>
            <a:r>
              <a:rPr lang="en-AU" sz="2800" i="1" dirty="0" smtClean="0"/>
              <a:t> essential </a:t>
            </a:r>
            <a:r>
              <a:rPr lang="en-AU" sz="2800" dirty="0" smtClean="0"/>
              <a:t>in ensuring that all learners are adequately challenged and make continuous progress – including gifted students. A differentiated classroom offers multiple ways for all students to access content, to process and make sense of the concepts and skills, and to develop products that demonstrate their learning (Tomlinson, 2001) at an appropriate level. </a:t>
            </a:r>
          </a:p>
          <a:p>
            <a:r>
              <a:rPr lang="en-AU" sz="2800" dirty="0" smtClean="0"/>
              <a:t>Technology supports classroom strategies by creating new routes to learning, addressing multiple learning needs, and providing forums for individualized access to content. Also, 21</a:t>
            </a:r>
            <a:r>
              <a:rPr lang="en-AU" sz="2800" baseline="30000" dirty="0" smtClean="0"/>
              <a:t>st</a:t>
            </a:r>
            <a:r>
              <a:rPr lang="en-AU" sz="2800" dirty="0" smtClean="0"/>
              <a:t> century learning tools offer a variety of means of expression and endless opportunities for students to collaborate with intellectual peers.</a:t>
            </a:r>
            <a:endParaRPr lang="en-AU"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Jeopardy</a:t>
            </a:r>
            <a:endParaRPr lang="en-AU" dirty="0"/>
          </a:p>
        </p:txBody>
      </p:sp>
      <p:sp>
        <p:nvSpPr>
          <p:cNvPr id="3" name="Content Placeholder 2"/>
          <p:cNvSpPr>
            <a:spLocks noGrp="1"/>
          </p:cNvSpPr>
          <p:nvPr>
            <p:ph idx="1"/>
          </p:nvPr>
        </p:nvSpPr>
        <p:spPr/>
        <p:txBody>
          <a:bodyPr/>
          <a:lstStyle/>
          <a:p>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elearning</a:t>
            </a:r>
            <a:endParaRPr lang="en-US" dirty="0"/>
          </a:p>
        </p:txBody>
      </p:sp>
      <p:sp>
        <p:nvSpPr>
          <p:cNvPr id="3" name="Content Placeholder 2"/>
          <p:cNvSpPr>
            <a:spLocks noGrp="1"/>
          </p:cNvSpPr>
          <p:nvPr>
            <p:ph idx="1"/>
          </p:nvPr>
        </p:nvSpPr>
        <p:spPr/>
        <p:txBody>
          <a:bodyPr>
            <a:normAutofit fontScale="77500" lnSpcReduction="20000"/>
          </a:bodyPr>
          <a:lstStyle/>
          <a:p>
            <a:r>
              <a:rPr lang="en-AU" dirty="0" err="1" smtClean="0"/>
              <a:t>Elearning</a:t>
            </a:r>
            <a:r>
              <a:rPr lang="en-AU" dirty="0" smtClean="0"/>
              <a:t> is the use of technology to support learning. This may include a fully online course or online communication to support students, and many variations in between. </a:t>
            </a:r>
            <a:br>
              <a:rPr lang="en-AU" dirty="0" smtClean="0"/>
            </a:br>
            <a:r>
              <a:rPr lang="en-AU" dirty="0" smtClean="0"/>
              <a:t/>
            </a:r>
            <a:br>
              <a:rPr lang="en-AU" dirty="0" smtClean="0"/>
            </a:br>
            <a:r>
              <a:rPr lang="en-AU" dirty="0" err="1" smtClean="0"/>
              <a:t>Elearning</a:t>
            </a:r>
            <a:r>
              <a:rPr lang="en-AU" dirty="0" smtClean="0"/>
              <a:t> can also include the use of multimedia available on CD-Rom plus the use of communication tools </a:t>
            </a:r>
            <a:r>
              <a:rPr lang="en-AU" dirty="0" err="1" smtClean="0"/>
              <a:t>elearning</a:t>
            </a:r>
            <a:r>
              <a:rPr lang="en-AU" dirty="0" smtClean="0"/>
              <a:t> and collaboration. </a:t>
            </a:r>
          </a:p>
          <a:p>
            <a:r>
              <a:rPr lang="en-AU" dirty="0" smtClean="0"/>
              <a:t>Many </a:t>
            </a:r>
            <a:r>
              <a:rPr lang="en-AU" dirty="0" err="1" smtClean="0"/>
              <a:t>elearning</a:t>
            </a:r>
            <a:r>
              <a:rPr lang="en-AU" dirty="0" smtClean="0"/>
              <a:t> solutions use a blended approach where face-to-face interaction and online tools are combined to suit the context. This can be very effective for increased discussion or information access.</a:t>
            </a:r>
          </a:p>
          <a:p>
            <a:r>
              <a:rPr lang="en-AU" dirty="0" smtClean="0"/>
              <a:t>Taken from TAFE Tasmania</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5122" name="Picture 2"/>
          <p:cNvPicPr>
            <a:picLocks noChangeAspect="1" noChangeArrowheads="1"/>
          </p:cNvPicPr>
          <p:nvPr/>
        </p:nvPicPr>
        <p:blipFill>
          <a:blip r:embed="rId2" cstate="print"/>
          <a:srcRect/>
          <a:stretch>
            <a:fillRect/>
          </a:stretch>
        </p:blipFill>
        <p:spPr bwMode="auto">
          <a:xfrm>
            <a:off x="603250" y="914399"/>
            <a:ext cx="8540750" cy="54114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samr</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853440" y="1607661"/>
            <a:ext cx="7437120" cy="4511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1.bp.blogspot.com/-a4juAPtqwhw/UGj_EewnRZI/AAAAAAAADA0/eLW-2VKo9Cw/s1600/Blooms-Digital-Taxonomy-Concept-map.jpeg">
            <a:hlinkClick r:id="rId2"/>
          </p:cNvPr>
          <p:cNvPicPr>
            <a:picLocks noChangeAspect="1" noChangeArrowheads="1"/>
          </p:cNvPicPr>
          <p:nvPr/>
        </p:nvPicPr>
        <p:blipFill>
          <a:blip r:embed="rId3" cstate="print"/>
          <a:srcRect/>
          <a:stretch>
            <a:fillRect/>
          </a:stretch>
        </p:blipFill>
        <p:spPr bwMode="auto">
          <a:xfrm>
            <a:off x="381000" y="152400"/>
            <a:ext cx="8315325" cy="6341722"/>
          </a:xfrm>
          <a:prstGeom prst="rect">
            <a:avLst/>
          </a:prstGeom>
          <a:noFill/>
        </p:spPr>
      </p:pic>
      <p:sp>
        <p:nvSpPr>
          <p:cNvPr id="3" name="TextBox 2"/>
          <p:cNvSpPr txBox="1"/>
          <p:nvPr/>
        </p:nvSpPr>
        <p:spPr>
          <a:xfrm>
            <a:off x="609600" y="6488668"/>
            <a:ext cx="5943600" cy="369332"/>
          </a:xfrm>
          <a:prstGeom prst="rect">
            <a:avLst/>
          </a:prstGeom>
          <a:noFill/>
        </p:spPr>
        <p:txBody>
          <a:bodyPr wrap="square" rtlCol="0">
            <a:spAutoFit/>
          </a:bodyPr>
          <a:lstStyle/>
          <a:p>
            <a:r>
              <a:rPr lang="en-AU" dirty="0" smtClean="0"/>
              <a:t>Do we use these types of verbs in our assessment </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762000" y="760290"/>
            <a:ext cx="6523398" cy="6097710"/>
          </a:xfrm>
          <a:prstGeom prst="rect">
            <a:avLst/>
          </a:prstGeom>
          <a:noFill/>
          <a:ln w="9525">
            <a:noFill/>
            <a:miter lim="800000"/>
            <a:headEnd/>
            <a:tailEnd/>
          </a:ln>
        </p:spPr>
      </p:pic>
      <p:sp>
        <p:nvSpPr>
          <p:cNvPr id="3" name="Rectangle 2"/>
          <p:cNvSpPr/>
          <p:nvPr/>
        </p:nvSpPr>
        <p:spPr>
          <a:xfrm>
            <a:off x="1295400" y="0"/>
            <a:ext cx="6248400" cy="523220"/>
          </a:xfrm>
          <a:prstGeom prst="rect">
            <a:avLst/>
          </a:prstGeom>
        </p:spPr>
        <p:txBody>
          <a:bodyPr wrap="square">
            <a:spAutoFit/>
          </a:bodyPr>
          <a:lstStyle/>
          <a:p>
            <a:r>
              <a:rPr lang="en-US" sz="2800" dirty="0" smtClean="0"/>
              <a:t>How does </a:t>
            </a:r>
            <a:r>
              <a:rPr lang="en-US" sz="2800" dirty="0" smtClean="0"/>
              <a:t>ICT </a:t>
            </a:r>
            <a:r>
              <a:rPr lang="en-US" sz="2800" dirty="0" smtClean="0"/>
              <a:t>reflect 21</a:t>
            </a:r>
            <a:r>
              <a:rPr lang="en-US" sz="2800" baseline="30000" dirty="0" smtClean="0"/>
              <a:t>st</a:t>
            </a:r>
            <a:r>
              <a:rPr lang="en-US" sz="2800" dirty="0" smtClean="0"/>
              <a:t> century?</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http://eport.education.illinois.edu/view/view.php?id=161</a:t>
            </a:r>
            <a:endParaRPr lang="en-US" dirty="0" smtClean="0"/>
          </a:p>
          <a:p>
            <a:r>
              <a:rPr lang="en-US" dirty="0" smtClean="0">
                <a:hlinkClick r:id="rId3"/>
              </a:rPr>
              <a:t>http://edutechwiki.unige.ch/en/Differentiated_learning_and_web_2.0_technologies</a:t>
            </a:r>
            <a:endParaRPr lang="en-US" dirty="0" smtClean="0"/>
          </a:p>
          <a:p>
            <a:endParaRPr lang="en-US" dirty="0"/>
          </a:p>
          <a:p>
            <a:r>
              <a:rPr lang="en-US" dirty="0" smtClean="0"/>
              <a:t>http://www.asd4.org/links/Differentiation_Technology1.htm</a:t>
            </a:r>
            <a:endParaRPr lang="en-US" dirty="0"/>
          </a:p>
          <a:p>
            <a:r>
              <a:rPr lang="en-US" dirty="0"/>
              <a:t>http://4teachers.org</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mtClean="0"/>
              <a:t>https://www.diigo.com/tag/differentiated%20instruction</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52400"/>
            <a:ext cx="7772400" cy="838200"/>
          </a:xfrm>
        </p:spPr>
        <p:txBody>
          <a:bodyPr/>
          <a:lstStyle/>
          <a:p>
            <a:r>
              <a:rPr lang="en-US" dirty="0" smtClean="0"/>
              <a:t>Staff development day</a:t>
            </a:r>
            <a:endParaRPr lang="en-US" dirty="0"/>
          </a:p>
        </p:txBody>
      </p:sp>
      <p:sp>
        <p:nvSpPr>
          <p:cNvPr id="3" name="Subtitle 2"/>
          <p:cNvSpPr>
            <a:spLocks noGrp="1"/>
          </p:cNvSpPr>
          <p:nvPr>
            <p:ph type="subTitle" idx="1"/>
          </p:nvPr>
        </p:nvSpPr>
        <p:spPr>
          <a:xfrm>
            <a:off x="152400" y="1219200"/>
            <a:ext cx="8839200" cy="3505200"/>
          </a:xfrm>
        </p:spPr>
        <p:txBody>
          <a:bodyPr>
            <a:noAutofit/>
          </a:bodyPr>
          <a:lstStyle/>
          <a:p>
            <a:pPr algn="l"/>
            <a:r>
              <a:rPr lang="en-US" sz="2000" b="1" dirty="0" smtClean="0">
                <a:solidFill>
                  <a:schemeClr val="tx1">
                    <a:lumMod val="75000"/>
                    <a:lumOff val="25000"/>
                  </a:schemeClr>
                </a:solidFill>
              </a:rPr>
              <a:t>What is today about? Differentiation and ICT</a:t>
            </a:r>
          </a:p>
          <a:p>
            <a:pPr algn="l"/>
            <a:r>
              <a:rPr lang="en-US" sz="2000" b="1" dirty="0" smtClean="0">
                <a:solidFill>
                  <a:schemeClr val="tx1">
                    <a:lumMod val="75000"/>
                    <a:lumOff val="25000"/>
                  </a:schemeClr>
                </a:solidFill>
              </a:rPr>
              <a:t>Goals for year-</a:t>
            </a:r>
          </a:p>
          <a:p>
            <a:pPr algn="l"/>
            <a:r>
              <a:rPr lang="en-AU" sz="2000" dirty="0" smtClean="0">
                <a:solidFill>
                  <a:schemeClr val="tx1">
                    <a:lumMod val="75000"/>
                    <a:lumOff val="25000"/>
                  </a:schemeClr>
                </a:solidFill>
              </a:rPr>
              <a:t>Priority </a:t>
            </a:r>
            <a:r>
              <a:rPr lang="en-AU" sz="2000" dirty="0" smtClean="0">
                <a:solidFill>
                  <a:schemeClr val="tx1">
                    <a:lumMod val="75000"/>
                    <a:lumOff val="25000"/>
                  </a:schemeClr>
                </a:solidFill>
              </a:rPr>
              <a:t>Area 2: Continue to strengthen the academic reputation of the College with a commitment to the best of contemporary educational thinking- in this case we are using differentiation.</a:t>
            </a:r>
          </a:p>
          <a:p>
            <a:pPr algn="l"/>
            <a:endParaRPr lang="en-US" sz="2000" dirty="0" smtClean="0">
              <a:solidFill>
                <a:schemeClr val="tx1">
                  <a:lumMod val="75000"/>
                  <a:lumOff val="25000"/>
                </a:schemeClr>
              </a:solidFill>
            </a:endParaRPr>
          </a:p>
          <a:p>
            <a:pPr algn="l"/>
            <a:r>
              <a:rPr lang="en-AU" sz="2000" dirty="0" smtClean="0">
                <a:solidFill>
                  <a:schemeClr val="tx1">
                    <a:lumMod val="75000"/>
                    <a:lumOff val="25000"/>
                  </a:schemeClr>
                </a:solidFill>
              </a:rPr>
              <a:t>Priority </a:t>
            </a:r>
            <a:r>
              <a:rPr lang="en-AU" sz="2000" dirty="0" smtClean="0">
                <a:solidFill>
                  <a:schemeClr val="tx1">
                    <a:lumMod val="75000"/>
                    <a:lumOff val="25000"/>
                  </a:schemeClr>
                </a:solidFill>
              </a:rPr>
              <a:t>Area 3 : Support best practice teaching incorporating standards of the Australian Institute of Teachers, development of ICT and implementation of the new Board of Studies syllabuses (incorporating the Australian Curriculum</a:t>
            </a:r>
            <a:r>
              <a:rPr lang="en-AU" sz="2000" dirty="0" smtClean="0">
                <a:solidFill>
                  <a:schemeClr val="tx1">
                    <a:lumMod val="75000"/>
                    <a:lumOff val="25000"/>
                  </a:schemeClr>
                </a:solidFill>
              </a:rPr>
              <a:t>)</a:t>
            </a:r>
          </a:p>
          <a:p>
            <a:pPr algn="l"/>
            <a:r>
              <a:rPr lang="en-AU" sz="2000" b="1" dirty="0" smtClean="0">
                <a:solidFill>
                  <a:schemeClr val="tx1">
                    <a:lumMod val="75000"/>
                    <a:lumOff val="25000"/>
                  </a:schemeClr>
                </a:solidFill>
              </a:rPr>
              <a:t>Goals for today-</a:t>
            </a:r>
          </a:p>
          <a:p>
            <a:pPr algn="l"/>
            <a:r>
              <a:rPr lang="en-AU" sz="2000" dirty="0" smtClean="0">
                <a:solidFill>
                  <a:schemeClr val="tx1">
                    <a:lumMod val="75000"/>
                    <a:lumOff val="25000"/>
                  </a:schemeClr>
                </a:solidFill>
              </a:rPr>
              <a:t>1.  1 assessment task differentiated and integrated with ICT</a:t>
            </a:r>
          </a:p>
          <a:p>
            <a:pPr algn="l"/>
            <a:r>
              <a:rPr lang="en-AU" sz="2000" dirty="0" smtClean="0">
                <a:solidFill>
                  <a:schemeClr val="tx1">
                    <a:lumMod val="75000"/>
                    <a:lumOff val="25000"/>
                  </a:schemeClr>
                </a:solidFill>
              </a:rPr>
              <a:t>2. 1 unit of work per teacher for term 2 differentiated and integrated with ICT</a:t>
            </a:r>
          </a:p>
          <a:p>
            <a:pPr algn="l"/>
            <a:endParaRPr lang="en-AU" sz="2000" dirty="0" smtClean="0">
              <a:solidFill>
                <a:schemeClr val="tx1">
                  <a:lumMod val="75000"/>
                  <a:lumOff val="25000"/>
                </a:schemeClr>
              </a:solidFill>
            </a:endParaRPr>
          </a:p>
          <a:p>
            <a:pPr algn="l"/>
            <a:r>
              <a:rPr lang="en-AU" sz="2000" dirty="0" smtClean="0">
                <a:solidFill>
                  <a:schemeClr val="tx1">
                    <a:lumMod val="75000"/>
                    <a:lumOff val="25000"/>
                  </a:schemeClr>
                </a:solidFill>
              </a:rPr>
              <a:t>Where to from here? Each KLA produces a 5 minutes report back on how the implementation of one of the aspects went during term 2. This will be presented back at our staff development day in term 3 and must utilise one form of ICT </a:t>
            </a:r>
            <a:endParaRPr lang="en-AU" sz="20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place of technology in differentiation</a:t>
            </a:r>
            <a:endParaRPr lang="en-US" dirty="0"/>
          </a:p>
        </p:txBody>
      </p:sp>
      <p:sp>
        <p:nvSpPr>
          <p:cNvPr id="3" name="Content Placeholder 2"/>
          <p:cNvSpPr>
            <a:spLocks noGrp="1"/>
          </p:cNvSpPr>
          <p:nvPr>
            <p:ph idx="1"/>
          </p:nvPr>
        </p:nvSpPr>
        <p:spPr/>
        <p:txBody>
          <a:bodyPr/>
          <a:lstStyle/>
          <a:p>
            <a:r>
              <a:rPr lang="en-US" dirty="0" smtClean="0">
                <a:hlinkClick r:id="rId2"/>
              </a:rPr>
              <a:t>http://edorigami.wikispaces.com/Gardners+Multiple+Intelligences+an</a:t>
            </a:r>
            <a:endParaRPr lang="en-US" dirty="0" smtClean="0"/>
          </a:p>
          <a:p>
            <a:endParaRPr lang="en-US" dirty="0" smtClean="0"/>
          </a:p>
          <a:p>
            <a:r>
              <a:rPr lang="en-US" dirty="0" smtClean="0"/>
              <a:t>http://ictmagic.wikispaces.com/</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Key questions for task design</a:t>
            </a:r>
            <a:endParaRPr lang="en-AU" dirty="0"/>
          </a:p>
        </p:txBody>
      </p:sp>
      <p:sp>
        <p:nvSpPr>
          <p:cNvPr id="3" name="Content Placeholder 2"/>
          <p:cNvSpPr>
            <a:spLocks noGrp="1"/>
          </p:cNvSpPr>
          <p:nvPr>
            <p:ph idx="1"/>
          </p:nvPr>
        </p:nvSpPr>
        <p:spPr/>
        <p:txBody>
          <a:bodyPr/>
          <a:lstStyle/>
          <a:p>
            <a:r>
              <a:rPr lang="en-AU" dirty="0" smtClean="0"/>
              <a:t>Are our tasks robust and engaging?</a:t>
            </a:r>
          </a:p>
          <a:p>
            <a:r>
              <a:rPr lang="en-AU" dirty="0" smtClean="0"/>
              <a:t>Do they achieve a specific and achievable learning goal?</a:t>
            </a:r>
          </a:p>
          <a:p>
            <a:r>
              <a:rPr lang="en-AU" dirty="0" smtClean="0"/>
              <a:t>Is it a task students cannot have done without current technology?</a:t>
            </a:r>
          </a:p>
          <a:p>
            <a:r>
              <a:rPr lang="en-AU" dirty="0" smtClean="0"/>
              <a:t>Does the task connect to their lives outside of the classroom?</a:t>
            </a:r>
          </a:p>
          <a:p>
            <a:pPr>
              <a:buNone/>
            </a:pPr>
            <a:r>
              <a:rPr lang="en-AU" dirty="0" smtClean="0"/>
              <a:t>AIM: That ONE assessment task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Presentations- 10 minutes each</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Groups will be set up and staff wander around </a:t>
            </a:r>
          </a:p>
          <a:p>
            <a:r>
              <a:rPr lang="en-AU" dirty="0" smtClean="0"/>
              <a:t>Matt </a:t>
            </a:r>
            <a:r>
              <a:rPr lang="en-AU" dirty="0" err="1" smtClean="0"/>
              <a:t>Esterman</a:t>
            </a:r>
            <a:r>
              <a:rPr lang="en-AU" dirty="0" smtClean="0"/>
              <a:t>- L6 for everyone 15 minutes</a:t>
            </a:r>
          </a:p>
          <a:p>
            <a:r>
              <a:rPr lang="en-AU" dirty="0" smtClean="0"/>
              <a:t>Smaller groups-</a:t>
            </a:r>
          </a:p>
          <a:p>
            <a:r>
              <a:rPr lang="en-AU" dirty="0" smtClean="0"/>
              <a:t>Rosemary Burton on Flipped classrooms and CEO day- Meeting room 1</a:t>
            </a:r>
          </a:p>
          <a:p>
            <a:r>
              <a:rPr lang="en-AU" dirty="0" smtClean="0"/>
              <a:t>Vicki </a:t>
            </a:r>
            <a:r>
              <a:rPr lang="en-AU" dirty="0" err="1" smtClean="0"/>
              <a:t>armstrong</a:t>
            </a:r>
            <a:r>
              <a:rPr lang="en-AU" dirty="0" smtClean="0"/>
              <a:t> </a:t>
            </a:r>
            <a:r>
              <a:rPr lang="en-AU" dirty="0" err="1" smtClean="0"/>
              <a:t>Edmodo</a:t>
            </a:r>
            <a:r>
              <a:rPr lang="en-AU" dirty="0" smtClean="0"/>
              <a:t>- staff lunchroom</a:t>
            </a:r>
          </a:p>
          <a:p>
            <a:r>
              <a:rPr lang="en-AU" dirty="0" smtClean="0"/>
              <a:t>Liz on wiki use- J16</a:t>
            </a:r>
          </a:p>
          <a:p>
            <a:r>
              <a:rPr lang="en-AU" dirty="0" err="1" smtClean="0"/>
              <a:t>Mikhaela</a:t>
            </a:r>
            <a:r>
              <a:rPr lang="en-AU" dirty="0" smtClean="0"/>
              <a:t> CEO feedback S10</a:t>
            </a:r>
          </a:p>
          <a:p>
            <a:r>
              <a:rPr lang="en-AU" dirty="0" smtClean="0"/>
              <a:t>Adrian Google docs S5</a:t>
            </a:r>
          </a:p>
          <a:p>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 Scholastica’s Teaching and Learning Framework- Session 1</a:t>
            </a:r>
            <a:endParaRPr lang="en-AU" dirty="0"/>
          </a:p>
        </p:txBody>
      </p:sp>
      <p:sp>
        <p:nvSpPr>
          <p:cNvPr id="3" name="Content Placeholder 2"/>
          <p:cNvSpPr>
            <a:spLocks noGrp="1"/>
          </p:cNvSpPr>
          <p:nvPr>
            <p:ph idx="1"/>
          </p:nvPr>
        </p:nvSpPr>
        <p:spPr/>
        <p:txBody>
          <a:bodyPr/>
          <a:lstStyle/>
          <a:p>
            <a:r>
              <a:rPr lang="en-AU" dirty="0" smtClean="0"/>
              <a:t>Where have we come from?</a:t>
            </a:r>
          </a:p>
          <a:p>
            <a:r>
              <a:rPr lang="en-AU" dirty="0" smtClean="0"/>
              <a:t>"Differentiation is the process of recognizing and providing instruction for students who learn in different ways, at different rates and who bring to school different talents and interests."</a:t>
            </a:r>
          </a:p>
          <a:p>
            <a:r>
              <a:rPr lang="en-AU" dirty="0" smtClean="0"/>
              <a:t>(Tomlinson, 1999)</a:t>
            </a:r>
          </a:p>
          <a:p>
            <a:r>
              <a:rPr lang="en-AU" dirty="0" smtClean="0"/>
              <a:t>Focus was on tiering amongst others</a:t>
            </a:r>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Melbourne Declaration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In the preamble on pg 4, </a:t>
            </a:r>
          </a:p>
          <a:p>
            <a:pPr>
              <a:buNone/>
            </a:pPr>
            <a:r>
              <a:rPr lang="en-AU" dirty="0" smtClean="0"/>
              <a:t>	Rapid </a:t>
            </a:r>
            <a:r>
              <a:rPr lang="en-AU" dirty="0"/>
              <a:t>and continuing advances </a:t>
            </a:r>
            <a:r>
              <a:rPr lang="en-AU" dirty="0" smtClean="0"/>
              <a:t>in </a:t>
            </a:r>
            <a:r>
              <a:rPr lang="en-US" dirty="0" smtClean="0"/>
              <a:t>information </a:t>
            </a:r>
            <a:r>
              <a:rPr lang="en-US" dirty="0"/>
              <a:t>and </a:t>
            </a:r>
            <a:r>
              <a:rPr lang="en-US" dirty="0" smtClean="0"/>
              <a:t>communication </a:t>
            </a:r>
            <a:r>
              <a:rPr lang="en-AU" dirty="0" smtClean="0"/>
              <a:t>technologies </a:t>
            </a:r>
            <a:r>
              <a:rPr lang="en-AU" dirty="0"/>
              <a:t>(ICT) are changing </a:t>
            </a:r>
            <a:r>
              <a:rPr lang="en-AU" dirty="0" smtClean="0"/>
              <a:t>the ways </a:t>
            </a:r>
            <a:r>
              <a:rPr lang="en-AU" dirty="0"/>
              <a:t>people share, use, develop </a:t>
            </a:r>
            <a:r>
              <a:rPr lang="en-AU" dirty="0" smtClean="0"/>
              <a:t>and </a:t>
            </a:r>
            <a:r>
              <a:rPr lang="en-US" dirty="0" smtClean="0"/>
              <a:t>process </a:t>
            </a:r>
            <a:r>
              <a:rPr lang="en-US" dirty="0"/>
              <a:t>information and </a:t>
            </a:r>
            <a:r>
              <a:rPr lang="en-US" dirty="0" smtClean="0"/>
              <a:t>technology. </a:t>
            </a:r>
            <a:r>
              <a:rPr lang="en-AU" dirty="0" smtClean="0"/>
              <a:t>In </a:t>
            </a:r>
            <a:r>
              <a:rPr lang="en-AU" dirty="0"/>
              <a:t>this digital age, young people </a:t>
            </a:r>
            <a:r>
              <a:rPr lang="en-AU" dirty="0" smtClean="0"/>
              <a:t>need to </a:t>
            </a:r>
            <a:r>
              <a:rPr lang="en-AU" dirty="0"/>
              <a:t>be highly skilled in the use of </a:t>
            </a:r>
            <a:r>
              <a:rPr lang="en-AU" dirty="0" smtClean="0"/>
              <a:t>ICT. While </a:t>
            </a:r>
            <a:r>
              <a:rPr lang="en-AU" dirty="0"/>
              <a:t>schools already employ </a:t>
            </a:r>
            <a:r>
              <a:rPr lang="en-AU" dirty="0" smtClean="0"/>
              <a:t>these technologies </a:t>
            </a:r>
            <a:r>
              <a:rPr lang="en-AU" dirty="0"/>
              <a:t>in learning, there is </a:t>
            </a:r>
            <a:r>
              <a:rPr lang="en-AU" dirty="0" smtClean="0"/>
              <a:t>a need </a:t>
            </a:r>
            <a:r>
              <a:rPr lang="en-AU" dirty="0"/>
              <a:t>to increase their </a:t>
            </a:r>
            <a:r>
              <a:rPr lang="en-AU" dirty="0" smtClean="0"/>
              <a:t>effectiveness significantly </a:t>
            </a:r>
            <a:r>
              <a:rPr lang="en-AU" dirty="0"/>
              <a:t>over the next decade.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Melbourne Declaration</a:t>
            </a:r>
            <a:endParaRPr lang="en-US" dirty="0"/>
          </a:p>
        </p:txBody>
      </p:sp>
      <p:sp>
        <p:nvSpPr>
          <p:cNvPr id="3" name="Content Placeholder 2"/>
          <p:cNvSpPr>
            <a:spLocks noGrp="1"/>
          </p:cNvSpPr>
          <p:nvPr>
            <p:ph idx="1"/>
          </p:nvPr>
        </p:nvSpPr>
        <p:spPr>
          <a:xfrm>
            <a:off x="457200" y="1600200"/>
            <a:ext cx="3657600" cy="4525963"/>
          </a:xfrm>
        </p:spPr>
        <p:txBody>
          <a:bodyPr>
            <a:normAutofit/>
          </a:bodyPr>
          <a:lstStyle/>
          <a:p>
            <a:r>
              <a:rPr lang="en-US" sz="2400" dirty="0"/>
              <a:t>Goal 2:</a:t>
            </a:r>
          </a:p>
          <a:p>
            <a:r>
              <a:rPr lang="en-US" sz="2400" dirty="0"/>
              <a:t>All young </a:t>
            </a:r>
            <a:r>
              <a:rPr lang="en-US" sz="2400" dirty="0" smtClean="0"/>
              <a:t>Australians become successful learners</a:t>
            </a:r>
            <a:r>
              <a:rPr lang="en-US" sz="2400" dirty="0"/>
              <a:t>, </a:t>
            </a:r>
            <a:r>
              <a:rPr lang="en-US" sz="2400" dirty="0" smtClean="0"/>
              <a:t>confident and creative individuals</a:t>
            </a:r>
            <a:r>
              <a:rPr lang="en-US" sz="2400" dirty="0"/>
              <a:t>, </a:t>
            </a:r>
            <a:r>
              <a:rPr lang="en-US" sz="2400" dirty="0" smtClean="0"/>
              <a:t>and active and informed </a:t>
            </a:r>
            <a:r>
              <a:rPr lang="en-US" sz="2400" dirty="0"/>
              <a:t>citizens</a:t>
            </a:r>
          </a:p>
        </p:txBody>
      </p:sp>
      <p:sp>
        <p:nvSpPr>
          <p:cNvPr id="4" name="TextBox 3"/>
          <p:cNvSpPr txBox="1"/>
          <p:nvPr/>
        </p:nvSpPr>
        <p:spPr>
          <a:xfrm>
            <a:off x="4419600" y="1600200"/>
            <a:ext cx="3962400" cy="2862322"/>
          </a:xfrm>
          <a:prstGeom prst="rect">
            <a:avLst/>
          </a:prstGeom>
          <a:noFill/>
        </p:spPr>
        <p:txBody>
          <a:bodyPr wrap="square" rtlCol="0">
            <a:spAutoFit/>
          </a:bodyPr>
          <a:lstStyle/>
          <a:p>
            <a:r>
              <a:rPr lang="en-US" dirty="0" smtClean="0"/>
              <a:t>have the essential skills</a:t>
            </a:r>
          </a:p>
          <a:p>
            <a:r>
              <a:rPr lang="en-AU" dirty="0" smtClean="0"/>
              <a:t>in literacy and numeracy and</a:t>
            </a:r>
          </a:p>
          <a:p>
            <a:r>
              <a:rPr lang="en-US" dirty="0" smtClean="0"/>
              <a:t>are creative and productive</a:t>
            </a:r>
          </a:p>
          <a:p>
            <a:r>
              <a:rPr lang="en-US" dirty="0" smtClean="0"/>
              <a:t>users of technology, especially</a:t>
            </a:r>
          </a:p>
          <a:p>
            <a:r>
              <a:rPr lang="en-AU" dirty="0" smtClean="0"/>
              <a:t>ICT, as a foundation for success</a:t>
            </a:r>
          </a:p>
          <a:p>
            <a:r>
              <a:rPr lang="en-US" dirty="0" smtClean="0"/>
              <a:t>in all learning areas</a:t>
            </a:r>
          </a:p>
          <a:p>
            <a:endParaRPr lang="en-US" dirty="0" smtClean="0"/>
          </a:p>
          <a:p>
            <a:endParaRPr lang="en-US" dirty="0" smtClean="0"/>
          </a:p>
          <a:p>
            <a:endParaRPr lang="en-US" dirty="0" smtClean="0"/>
          </a:p>
          <a:p>
            <a:endParaRPr lang="en-US" dirty="0"/>
          </a:p>
        </p:txBody>
      </p:sp>
      <p:sp>
        <p:nvSpPr>
          <p:cNvPr id="5" name="Rectangle 4"/>
          <p:cNvSpPr/>
          <p:nvPr/>
        </p:nvSpPr>
        <p:spPr>
          <a:xfrm>
            <a:off x="4343400" y="3352800"/>
            <a:ext cx="4572000" cy="646331"/>
          </a:xfrm>
          <a:prstGeom prst="rect">
            <a:avLst/>
          </a:prstGeom>
        </p:spPr>
        <p:txBody>
          <a:bodyPr>
            <a:spAutoFit/>
          </a:bodyPr>
          <a:lstStyle/>
          <a:p>
            <a:r>
              <a:rPr lang="en-US" dirty="0"/>
              <a:t>are responsible global and</a:t>
            </a:r>
          </a:p>
          <a:p>
            <a:r>
              <a:rPr lang="en-US" dirty="0"/>
              <a:t>local citizens.</a:t>
            </a:r>
          </a:p>
        </p:txBody>
      </p:sp>
      <p:sp>
        <p:nvSpPr>
          <p:cNvPr id="6" name="Rectangle 5"/>
          <p:cNvSpPr/>
          <p:nvPr/>
        </p:nvSpPr>
        <p:spPr>
          <a:xfrm>
            <a:off x="1981200" y="4272677"/>
            <a:ext cx="4572000" cy="2585323"/>
          </a:xfrm>
          <a:prstGeom prst="rect">
            <a:avLst/>
          </a:prstGeom>
        </p:spPr>
        <p:txBody>
          <a:bodyPr>
            <a:spAutoFit/>
          </a:bodyPr>
          <a:lstStyle/>
          <a:p>
            <a:r>
              <a:rPr lang="en-US" dirty="0"/>
              <a:t>As a foundation for</a:t>
            </a:r>
          </a:p>
          <a:p>
            <a:r>
              <a:rPr lang="en-AU" dirty="0"/>
              <a:t>further learning and adult life the</a:t>
            </a:r>
          </a:p>
          <a:p>
            <a:r>
              <a:rPr lang="en-US" dirty="0"/>
              <a:t>curriculum will include practical</a:t>
            </a:r>
          </a:p>
          <a:p>
            <a:r>
              <a:rPr lang="en-US" dirty="0"/>
              <a:t>knowledge and skills development</a:t>
            </a:r>
          </a:p>
          <a:p>
            <a:r>
              <a:rPr lang="en-AU" dirty="0"/>
              <a:t>in areas such as ICT and design</a:t>
            </a:r>
          </a:p>
          <a:p>
            <a:r>
              <a:rPr lang="en-AU" dirty="0"/>
              <a:t>and technology, which are central</a:t>
            </a:r>
          </a:p>
          <a:p>
            <a:r>
              <a:rPr lang="en-US" dirty="0"/>
              <a:t>to Australia’s skilled economy</a:t>
            </a:r>
          </a:p>
          <a:p>
            <a:r>
              <a:rPr lang="en-AU" dirty="0"/>
              <a:t>and provide crucial pathways to</a:t>
            </a:r>
          </a:p>
          <a:p>
            <a:r>
              <a:rPr lang="en-US" dirty="0"/>
              <a:t>post-school success</a:t>
            </a:r>
            <a:r>
              <a:rPr lang="en-US" dirty="0" smtClean="0"/>
              <a:t>. p13</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Teaching Standards</a:t>
            </a:r>
            <a:endParaRPr lang="en-AU"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04799" y="3124200"/>
            <a:ext cx="8569071" cy="37338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304800" y="1066800"/>
            <a:ext cx="3086100" cy="60960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304800" y="1752600"/>
            <a:ext cx="8534400" cy="13798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6145" y="762000"/>
            <a:ext cx="8769145" cy="5974582"/>
          </a:xfrm>
          <a:prstGeom prst="rect">
            <a:avLst/>
          </a:prstGeom>
          <a:noFill/>
          <a:ln w="9525">
            <a:noFill/>
            <a:miter lim="800000"/>
            <a:headEnd/>
            <a:tailEnd/>
          </a:ln>
        </p:spPr>
      </p:pic>
      <p:sp>
        <p:nvSpPr>
          <p:cNvPr id="5" name="Rectangle 4"/>
          <p:cNvSpPr/>
          <p:nvPr/>
        </p:nvSpPr>
        <p:spPr>
          <a:xfrm>
            <a:off x="4038600" y="18288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a:xfrm>
            <a:off x="3962400" y="22860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ectangle 6"/>
          <p:cNvSpPr/>
          <p:nvPr/>
        </p:nvSpPr>
        <p:spPr>
          <a:xfrm>
            <a:off x="304800" y="19812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p:cNvSpPr/>
          <p:nvPr/>
        </p:nvSpPr>
        <p:spPr>
          <a:xfrm>
            <a:off x="304800" y="24384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p:cNvSpPr/>
          <p:nvPr/>
        </p:nvSpPr>
        <p:spPr>
          <a:xfrm>
            <a:off x="381000" y="40386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ectangle 9"/>
          <p:cNvSpPr/>
          <p:nvPr/>
        </p:nvSpPr>
        <p:spPr>
          <a:xfrm>
            <a:off x="4572000" y="43434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p:cNvSpPr/>
          <p:nvPr/>
        </p:nvSpPr>
        <p:spPr>
          <a:xfrm>
            <a:off x="228600" y="32766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AU" dirty="0" smtClean="0"/>
              <a:t>Teaching learning framework</a:t>
            </a:r>
            <a:endParaRPr lang="en-AU" dirty="0"/>
          </a:p>
        </p:txBody>
      </p:sp>
      <p:sp>
        <p:nvSpPr>
          <p:cNvPr id="3" name="Content Placeholder 2"/>
          <p:cNvSpPr>
            <a:spLocks noGrp="1"/>
          </p:cNvSpPr>
          <p:nvPr>
            <p:ph idx="1"/>
          </p:nvPr>
        </p:nvSpPr>
        <p:spPr>
          <a:xfrm>
            <a:off x="0" y="1066800"/>
            <a:ext cx="9144000" cy="5791200"/>
          </a:xfrm>
        </p:spPr>
        <p:txBody>
          <a:bodyPr>
            <a:normAutofit fontScale="40000" lnSpcReduction="20000"/>
          </a:bodyPr>
          <a:lstStyle/>
          <a:p>
            <a:r>
              <a:rPr lang="en-AU" sz="4300" b="1" dirty="0" smtClean="0"/>
              <a:t>The Good Samaritan Teaching and Learning Framework</a:t>
            </a:r>
            <a:r>
              <a:rPr lang="en-AU" sz="4300" dirty="0" smtClean="0"/>
              <a:t/>
            </a:r>
            <a:br>
              <a:rPr lang="en-AU" sz="4300" dirty="0" smtClean="0"/>
            </a:br>
            <a:r>
              <a:rPr lang="en-AU" sz="4300" dirty="0" smtClean="0"/>
              <a:t/>
            </a:r>
            <a:br>
              <a:rPr lang="en-AU" sz="4300" dirty="0" smtClean="0"/>
            </a:br>
            <a:r>
              <a:rPr lang="en-AU" sz="4300" dirty="0" smtClean="0"/>
              <a:t>A Good Samaritan school develops a quality curriculum through effective teaching and learning. This is achieved by valuing</a:t>
            </a:r>
            <a:br>
              <a:rPr lang="en-AU" sz="4300" dirty="0" smtClean="0"/>
            </a:br>
            <a:r>
              <a:rPr lang="en-AU" sz="4300" dirty="0" smtClean="0"/>
              <a:t/>
            </a:r>
            <a:br>
              <a:rPr lang="en-AU" sz="4300" dirty="0" smtClean="0"/>
            </a:br>
            <a:r>
              <a:rPr lang="en-AU" sz="4300" dirty="0" smtClean="0"/>
              <a:t>An academic environment at the forefront of modern educational development:</a:t>
            </a:r>
            <a:br>
              <a:rPr lang="en-AU" sz="4300" dirty="0" smtClean="0"/>
            </a:br>
            <a:r>
              <a:rPr lang="en-AU" sz="4300" dirty="0" smtClean="0"/>
              <a:t>· </a:t>
            </a:r>
            <a:r>
              <a:rPr lang="en-AU" sz="4300" dirty="0" smtClean="0">
                <a:solidFill>
                  <a:srgbClr val="FF0000"/>
                </a:solidFill>
              </a:rPr>
              <a:t>providing student centred lessons where students are engaged in relevant, meaningful activities and tasks </a:t>
            </a:r>
            <a:r>
              <a:rPr lang="en-AU" sz="4300" dirty="0" smtClean="0"/>
              <a:t/>
            </a:r>
            <a:br>
              <a:rPr lang="en-AU" sz="4300" dirty="0" smtClean="0"/>
            </a:br>
            <a:r>
              <a:rPr lang="en-AU" sz="4300" dirty="0" smtClean="0"/>
              <a:t>· providing an environment with resources with which to support, enhance and enliven teaching and learning </a:t>
            </a:r>
            <a:br>
              <a:rPr lang="en-AU" sz="4300" dirty="0" smtClean="0"/>
            </a:br>
            <a:r>
              <a:rPr lang="en-AU" sz="4300" dirty="0" smtClean="0"/>
              <a:t>· providing opportunities for team teaching experiences </a:t>
            </a:r>
            <a:br>
              <a:rPr lang="en-AU" sz="4300" dirty="0" smtClean="0"/>
            </a:br>
            <a:r>
              <a:rPr lang="en-AU" sz="4300" dirty="0" smtClean="0">
                <a:solidFill>
                  <a:srgbClr val="FF0000"/>
                </a:solidFill>
              </a:rPr>
              <a:t>· encouraging and valuing teachers as collaborative and constant learners </a:t>
            </a:r>
            <a:r>
              <a:rPr lang="en-AU" sz="4300" dirty="0" smtClean="0"/>
              <a:t/>
            </a:r>
            <a:br>
              <a:rPr lang="en-AU" sz="4300" dirty="0" smtClean="0"/>
            </a:br>
            <a:r>
              <a:rPr lang="en-AU" sz="4300" dirty="0" smtClean="0"/>
              <a:t/>
            </a:r>
            <a:br>
              <a:rPr lang="en-AU" sz="4300" dirty="0" smtClean="0"/>
            </a:br>
            <a:r>
              <a:rPr lang="en-AU" sz="4300" dirty="0" smtClean="0"/>
              <a:t>A love of learning: </a:t>
            </a:r>
            <a:br>
              <a:rPr lang="en-AU" sz="4300" dirty="0" smtClean="0"/>
            </a:br>
            <a:r>
              <a:rPr lang="en-AU" sz="4300" dirty="0" smtClean="0"/>
              <a:t/>
            </a:r>
            <a:br>
              <a:rPr lang="en-AU" sz="4300" dirty="0" smtClean="0"/>
            </a:br>
            <a:r>
              <a:rPr lang="en-AU" sz="4300" dirty="0" smtClean="0"/>
              <a:t>· </a:t>
            </a:r>
            <a:r>
              <a:rPr lang="en-AU" sz="4300" dirty="0" smtClean="0">
                <a:solidFill>
                  <a:srgbClr val="FF0000"/>
                </a:solidFill>
              </a:rPr>
              <a:t>building upon students’ existing learning and experiences </a:t>
            </a:r>
            <a:r>
              <a:rPr lang="en-AU" sz="4300" dirty="0" smtClean="0"/>
              <a:t/>
            </a:r>
            <a:br>
              <a:rPr lang="en-AU" sz="4300" dirty="0" smtClean="0"/>
            </a:br>
            <a:r>
              <a:rPr lang="en-AU" sz="4300" dirty="0" smtClean="0"/>
              <a:t>· </a:t>
            </a:r>
            <a:r>
              <a:rPr lang="en-AU" sz="4300" dirty="0" smtClean="0">
                <a:solidFill>
                  <a:srgbClr val="FF0000"/>
                </a:solidFill>
              </a:rPr>
              <a:t>providing a collaborative approach to teaching which allows students to negotiate elements of the curriculum and make choices within their learning experiences </a:t>
            </a:r>
            <a:r>
              <a:rPr lang="en-AU" sz="4300" dirty="0" smtClean="0"/>
              <a:t/>
            </a:r>
            <a:br>
              <a:rPr lang="en-AU" sz="4300" dirty="0" smtClean="0"/>
            </a:br>
            <a:r>
              <a:rPr lang="en-AU" sz="4300" dirty="0" smtClean="0"/>
              <a:t>· building resilience in our students by allowing them to take responsible risks in choices within the curriculum and their learning activities </a:t>
            </a:r>
            <a:br>
              <a:rPr lang="en-AU" sz="4300" dirty="0" smtClean="0"/>
            </a:br>
            <a:r>
              <a:rPr lang="en-AU" sz="4300" dirty="0" smtClean="0"/>
              <a:t>· </a:t>
            </a:r>
            <a:r>
              <a:rPr lang="en-AU" sz="4300" dirty="0" smtClean="0">
                <a:solidFill>
                  <a:srgbClr val="FF0000"/>
                </a:solidFill>
              </a:rPr>
              <a:t>developing skills in higher order thinking and critical thinking </a:t>
            </a:r>
            <a:r>
              <a:rPr lang="en-AU" sz="4300" dirty="0" smtClean="0"/>
              <a:t/>
            </a:r>
            <a:br>
              <a:rPr lang="en-AU" sz="4300" dirty="0" smtClean="0"/>
            </a:br>
            <a:r>
              <a:rPr lang="en-AU" sz="4300" dirty="0" smtClean="0"/>
              <a:t>· exploring problem-solving strategies with others </a:t>
            </a:r>
            <a:br>
              <a:rPr lang="en-AU" sz="4300" dirty="0" smtClean="0"/>
            </a:br>
            <a:r>
              <a:rPr lang="en-AU" sz="4300" dirty="0" smtClean="0"/>
              <a:t>· </a:t>
            </a:r>
            <a:r>
              <a:rPr lang="en-AU" sz="4300" dirty="0" smtClean="0">
                <a:solidFill>
                  <a:srgbClr val="FF0000"/>
                </a:solidFill>
              </a:rPr>
              <a:t>designing flexible learning experiences enabling all students to experience success </a:t>
            </a:r>
            <a:r>
              <a:rPr lang="en-AU" sz="4300" dirty="0" smtClean="0"/>
              <a:t/>
            </a:r>
            <a:br>
              <a:rPr lang="en-AU" sz="4300" dirty="0" smtClean="0"/>
            </a:br>
            <a:r>
              <a:rPr lang="en-AU" sz="4300" dirty="0" smtClean="0"/>
              <a:t>· communicating high expectations to all students and supporting them in meeting these expectations</a:t>
            </a:r>
            <a:r>
              <a:rPr lang="en-AU" dirty="0" smtClean="0"/>
              <a:t/>
            </a:r>
            <a:br>
              <a:rPr lang="en-AU" dirty="0" smtClean="0"/>
            </a:br>
            <a:r>
              <a:rPr lang="en-AU" dirty="0" smtClean="0"/>
              <a:t/>
            </a:r>
            <a:br>
              <a:rPr lang="en-AU" dirty="0" smtClean="0"/>
            </a:br>
            <a:endParaRPr lang="en-A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908</TotalTime>
  <Words>664</Words>
  <Application>Microsoft Office PowerPoint</Application>
  <PresentationFormat>On-screen Show (4:3)</PresentationFormat>
  <Paragraphs>82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Staff Development day</vt:lpstr>
      <vt:lpstr>Staff development day</vt:lpstr>
      <vt:lpstr>St Scholastica’s Teaching and Learning Framework- Session 1</vt:lpstr>
      <vt:lpstr>Melbourne Declaration</vt:lpstr>
      <vt:lpstr>Melbourne Declaration</vt:lpstr>
      <vt:lpstr>Teaching Standards</vt:lpstr>
      <vt:lpstr>Slide 7</vt:lpstr>
      <vt:lpstr>Slide 8</vt:lpstr>
      <vt:lpstr>Teaching learning framework</vt:lpstr>
      <vt:lpstr>Slide 10</vt:lpstr>
      <vt:lpstr>Slide 11</vt:lpstr>
      <vt:lpstr>Jeopardy</vt:lpstr>
      <vt:lpstr>What is elearning</vt:lpstr>
      <vt:lpstr>Slide 14</vt:lpstr>
      <vt:lpstr>samr</vt:lpstr>
      <vt:lpstr>Slide 16</vt:lpstr>
      <vt:lpstr>Slide 17</vt:lpstr>
      <vt:lpstr>Slide 18</vt:lpstr>
      <vt:lpstr>Slide 19</vt:lpstr>
      <vt:lpstr>What is the place of technology in differentiation</vt:lpstr>
      <vt:lpstr>Key questions for task design</vt:lpstr>
      <vt:lpstr>Presentations- 10 minutes each</vt:lpstr>
      <vt:lpstr>Slide 23</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Staff development day</dc:title>
  <dc:creator>Adrian</dc:creator>
  <cp:lastModifiedBy>Adrian</cp:lastModifiedBy>
  <cp:revision>58</cp:revision>
  <dcterms:created xsi:type="dcterms:W3CDTF">2013-04-04T10:39:05Z</dcterms:created>
  <dcterms:modified xsi:type="dcterms:W3CDTF">2013-04-28T06:17:22Z</dcterms:modified>
</cp:coreProperties>
</file>